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 Bold" panose="020B0604020202020204" charset="0"/>
      <p:regular r:id="rId18"/>
      <p:bold r:id="rId19"/>
    </p:embeddedFont>
    <p:embeddedFont>
      <p:font typeface="Montserrat" panose="020B0604020202020204" charset="-18"/>
      <p:regular r:id="rId20"/>
      <p:bold r:id="rId21"/>
      <p:italic r:id="rId22"/>
      <p:boldItalic r:id="rId23"/>
    </p:embeddedFont>
    <p:embeddedFont>
      <p:font typeface="Montserrat Bold" panose="020B0604020202020204" charset="-18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53" d="100"/>
          <a:sy n="53" d="100"/>
        </p:scale>
        <p:origin x="21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A7D">
                <a:alpha val="100000"/>
              </a:srgbClr>
            </a:gs>
            <a:gs pos="100000">
              <a:srgbClr val="007A7D">
                <a:alpha val="63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8476024"/>
            <a:ext cx="1810976" cy="1810976"/>
          </a:xfrm>
          <a:custGeom>
            <a:avLst/>
            <a:gdLst/>
            <a:ahLst/>
            <a:cxnLst/>
            <a:rect l="l" t="t" r="r" b="b"/>
            <a:pathLst>
              <a:path w="1810976" h="1810976">
                <a:moveTo>
                  <a:pt x="0" y="1810976"/>
                </a:moveTo>
                <a:lnTo>
                  <a:pt x="1810976" y="1810976"/>
                </a:lnTo>
                <a:lnTo>
                  <a:pt x="1810976" y="0"/>
                </a:lnTo>
                <a:lnTo>
                  <a:pt x="0" y="0"/>
                </a:lnTo>
                <a:lnTo>
                  <a:pt x="0" y="18109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3" name="TextBox 3"/>
          <p:cNvSpPr txBox="1"/>
          <p:nvPr/>
        </p:nvSpPr>
        <p:spPr>
          <a:xfrm>
            <a:off x="457200" y="2783862"/>
            <a:ext cx="1736814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5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Erasmus+, School Education 2025</a:t>
            </a:r>
          </a:p>
          <a:p>
            <a:pPr algn="l">
              <a:lnSpc>
                <a:spcPts val="5200"/>
              </a:lnSpc>
            </a:pPr>
            <a:endParaRPr lang="en-US" sz="50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200"/>
              </a:lnSpc>
            </a:pPr>
            <a:r>
              <a:rPr lang="en-US" sz="5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Training course: </a:t>
            </a:r>
            <a:r>
              <a:rPr lang="en-US" sz="5000" b="1" i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“Non-formal learning/teaching/evaluation methods and techniques in schools”</a:t>
            </a:r>
          </a:p>
          <a:p>
            <a:pPr algn="l">
              <a:lnSpc>
                <a:spcPts val="5200"/>
              </a:lnSpc>
            </a:pPr>
            <a:endParaRPr lang="en-US" sz="50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200"/>
              </a:lnSpc>
            </a:pPr>
            <a:r>
              <a:rPr lang="en-US" sz="50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Proiect</a:t>
            </a:r>
            <a:r>
              <a:rPr lang="en-US" sz="5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: </a:t>
            </a:r>
            <a:r>
              <a:rPr lang="en-US" sz="5000" b="1" i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2024-1-1RO01-KA121-SCH-000211095</a:t>
            </a:r>
          </a:p>
          <a:p>
            <a:pPr algn="l">
              <a:lnSpc>
                <a:spcPts val="5200"/>
              </a:lnSpc>
            </a:pPr>
            <a:endParaRPr lang="en-US" sz="50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200"/>
              </a:lnSpc>
            </a:pPr>
            <a:r>
              <a:rPr lang="en-US" sz="50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Acreditare</a:t>
            </a:r>
            <a:r>
              <a:rPr lang="en-US" sz="5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: </a:t>
            </a:r>
            <a:r>
              <a:rPr lang="en-US" sz="5000" b="1" i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2021-1-RO01-KA121-SCH-00001262</a:t>
            </a:r>
            <a:r>
              <a:rPr lang="en-US" sz="5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92184"/>
            <a:ext cx="16230600" cy="2368408"/>
            <a:chOff x="0" y="0"/>
            <a:chExt cx="21640800" cy="3157878"/>
          </a:xfrm>
        </p:grpSpPr>
        <p:sp>
          <p:nvSpPr>
            <p:cNvPr id="5" name="Freeform 5"/>
            <p:cNvSpPr/>
            <p:nvPr/>
          </p:nvSpPr>
          <p:spPr>
            <a:xfrm>
              <a:off x="0" y="373842"/>
              <a:ext cx="9600124" cy="2784036"/>
            </a:xfrm>
            <a:custGeom>
              <a:avLst/>
              <a:gdLst/>
              <a:ahLst/>
              <a:cxnLst/>
              <a:rect l="l" t="t" r="r" b="b"/>
              <a:pathLst>
                <a:path w="9600124" h="2784036">
                  <a:moveTo>
                    <a:pt x="0" y="0"/>
                  </a:moveTo>
                  <a:lnTo>
                    <a:pt x="9600124" y="0"/>
                  </a:lnTo>
                  <a:lnTo>
                    <a:pt x="9600124" y="2784036"/>
                  </a:lnTo>
                  <a:lnTo>
                    <a:pt x="0" y="2784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692448" y="0"/>
              <a:ext cx="10948352" cy="3138528"/>
            </a:xfrm>
            <a:custGeom>
              <a:avLst/>
              <a:gdLst/>
              <a:ahLst/>
              <a:cxnLst/>
              <a:rect l="l" t="t" r="r" b="b"/>
              <a:pathLst>
                <a:path w="10948352" h="3138528">
                  <a:moveTo>
                    <a:pt x="0" y="0"/>
                  </a:moveTo>
                  <a:lnTo>
                    <a:pt x="10948352" y="0"/>
                  </a:lnTo>
                  <a:lnTo>
                    <a:pt x="10948352" y="3138528"/>
                  </a:lnTo>
                  <a:lnTo>
                    <a:pt x="0" y="313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565860"/>
            <a:ext cx="9328651" cy="8694457"/>
            <a:chOff x="0" y="0"/>
            <a:chExt cx="2456929" cy="22898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929" cy="2289898"/>
            </a:xfrm>
            <a:custGeom>
              <a:avLst/>
              <a:gdLst/>
              <a:ahLst/>
              <a:cxnLst/>
              <a:rect l="l" t="t" r="r" b="b"/>
              <a:pathLst>
                <a:path w="2456929" h="2289898">
                  <a:moveTo>
                    <a:pt x="0" y="0"/>
                  </a:moveTo>
                  <a:lnTo>
                    <a:pt x="2456929" y="0"/>
                  </a:lnTo>
                  <a:lnTo>
                    <a:pt x="2456929" y="2289898"/>
                  </a:lnTo>
                  <a:lnTo>
                    <a:pt x="0" y="2289898"/>
                  </a:lnTo>
                  <a:close/>
                </a:path>
              </a:pathLst>
            </a:custGeom>
            <a:solidFill>
              <a:srgbClr val="FFA16B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456929" cy="2337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14300"/>
            <a:ext cx="9328651" cy="8451560"/>
            <a:chOff x="0" y="0"/>
            <a:chExt cx="2456929" cy="22898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6929" cy="2289898"/>
            </a:xfrm>
            <a:custGeom>
              <a:avLst/>
              <a:gdLst/>
              <a:ahLst/>
              <a:cxnLst/>
              <a:rect l="l" t="t" r="r" b="b"/>
              <a:pathLst>
                <a:path w="2456929" h="2289898">
                  <a:moveTo>
                    <a:pt x="0" y="0"/>
                  </a:moveTo>
                  <a:lnTo>
                    <a:pt x="2456929" y="0"/>
                  </a:lnTo>
                  <a:lnTo>
                    <a:pt x="2456929" y="2289898"/>
                  </a:lnTo>
                  <a:lnTo>
                    <a:pt x="0" y="2289898"/>
                  </a:lnTo>
                  <a:close/>
                </a:path>
              </a:pathLst>
            </a:custGeom>
            <a:solidFill>
              <a:srgbClr val="007A7D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456929" cy="2337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28700" y="3361518"/>
            <a:ext cx="6009156" cy="0"/>
          </a:xfrm>
          <a:prstGeom prst="line">
            <a:avLst/>
          </a:prstGeom>
          <a:ln w="19050" cap="flat">
            <a:solidFill>
              <a:srgbClr val="194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RO"/>
          </a:p>
        </p:txBody>
      </p:sp>
      <p:sp>
        <p:nvSpPr>
          <p:cNvPr id="9" name="AutoShape 9"/>
          <p:cNvSpPr/>
          <p:nvPr/>
        </p:nvSpPr>
        <p:spPr>
          <a:xfrm>
            <a:off x="818957" y="5153025"/>
            <a:ext cx="6009156" cy="0"/>
          </a:xfrm>
          <a:prstGeom prst="line">
            <a:avLst/>
          </a:prstGeom>
          <a:ln w="19050" cap="flat">
            <a:solidFill>
              <a:srgbClr val="194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RO"/>
          </a:p>
        </p:txBody>
      </p:sp>
      <p:sp>
        <p:nvSpPr>
          <p:cNvPr id="10" name="AutoShape 10"/>
          <p:cNvSpPr/>
          <p:nvPr/>
        </p:nvSpPr>
        <p:spPr>
          <a:xfrm>
            <a:off x="818957" y="7098751"/>
            <a:ext cx="6009156" cy="0"/>
          </a:xfrm>
          <a:prstGeom prst="line">
            <a:avLst/>
          </a:prstGeom>
          <a:ln w="19050" cap="flat">
            <a:solidFill>
              <a:srgbClr val="194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RO"/>
          </a:p>
        </p:txBody>
      </p:sp>
      <p:sp>
        <p:nvSpPr>
          <p:cNvPr id="11" name="Freeform 11"/>
          <p:cNvSpPr/>
          <p:nvPr/>
        </p:nvSpPr>
        <p:spPr>
          <a:xfrm>
            <a:off x="9339342" y="4218631"/>
            <a:ext cx="8959349" cy="7749837"/>
          </a:xfrm>
          <a:custGeom>
            <a:avLst/>
            <a:gdLst/>
            <a:ahLst/>
            <a:cxnLst/>
            <a:rect l="l" t="t" r="r" b="b"/>
            <a:pathLst>
              <a:path w="8959349" h="7749837">
                <a:moveTo>
                  <a:pt x="0" y="0"/>
                </a:moveTo>
                <a:lnTo>
                  <a:pt x="8959350" y="0"/>
                </a:lnTo>
                <a:lnTo>
                  <a:pt x="8959350" y="7749838"/>
                </a:lnTo>
                <a:lnTo>
                  <a:pt x="0" y="7749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12" name="TextBox 12"/>
          <p:cNvSpPr txBox="1"/>
          <p:nvPr/>
        </p:nvSpPr>
        <p:spPr>
          <a:xfrm>
            <a:off x="1028700" y="1624792"/>
            <a:ext cx="614079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Vor completa EU SURVEY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Vor sustine o prezentare  în cadrul Consiliului Profesoral 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3545531"/>
            <a:ext cx="6181831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Vor împartasi experienta din mobilitate cu colegii, realizand activitati demonstrative si ateliere de lucru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334000"/>
            <a:ext cx="6181831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Vor realiza brosuri pentru a disemina experiența din cadrul mobilitatii, folosind aplicatii digitale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35006" y="1726324"/>
            <a:ext cx="6704275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 intoarcerea din mobilitate profesorii participanti: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2866" y="9042110"/>
            <a:ext cx="716291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2024-1-1RO01-KA121-SCH-000211095</a:t>
            </a: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F5AF2FD4-C9ED-7498-B76E-A1EE255158AA}"/>
              </a:ext>
            </a:extLst>
          </p:cNvPr>
          <p:cNvGrpSpPr/>
          <p:nvPr/>
        </p:nvGrpSpPr>
        <p:grpSpPr>
          <a:xfrm>
            <a:off x="12192000" y="342900"/>
            <a:ext cx="5457781" cy="796413"/>
            <a:chOff x="0" y="0"/>
            <a:chExt cx="7277041" cy="1061883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A77397A-8743-BB87-2E3C-DD05B1949318}"/>
                </a:ext>
              </a:extLst>
            </p:cNvPr>
            <p:cNvSpPr/>
            <p:nvPr/>
          </p:nvSpPr>
          <p:spPr>
            <a:xfrm>
              <a:off x="0" y="125710"/>
              <a:ext cx="3228184" cy="936173"/>
            </a:xfrm>
            <a:custGeom>
              <a:avLst/>
              <a:gdLst/>
              <a:ahLst/>
              <a:cxnLst/>
              <a:rect l="l" t="t" r="r" b="b"/>
              <a:pathLst>
                <a:path w="3228184" h="936173">
                  <a:moveTo>
                    <a:pt x="0" y="0"/>
                  </a:moveTo>
                  <a:lnTo>
                    <a:pt x="3228184" y="0"/>
                  </a:lnTo>
                  <a:lnTo>
                    <a:pt x="3228184" y="936173"/>
                  </a:lnTo>
                  <a:lnTo>
                    <a:pt x="0" y="93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A6F7F6C-7284-EDE5-481D-F44F1F8268BA}"/>
                </a:ext>
              </a:extLst>
            </p:cNvPr>
            <p:cNvSpPr/>
            <p:nvPr/>
          </p:nvSpPr>
          <p:spPr>
            <a:xfrm>
              <a:off x="3595495" y="0"/>
              <a:ext cx="3681546" cy="1055377"/>
            </a:xfrm>
            <a:custGeom>
              <a:avLst/>
              <a:gdLst/>
              <a:ahLst/>
              <a:cxnLst/>
              <a:rect l="l" t="t" r="r" b="b"/>
              <a:pathLst>
                <a:path w="3681546" h="1055377">
                  <a:moveTo>
                    <a:pt x="0" y="0"/>
                  </a:moveTo>
                  <a:lnTo>
                    <a:pt x="3681546" y="0"/>
                  </a:lnTo>
                  <a:lnTo>
                    <a:pt x="3681546" y="1055377"/>
                  </a:lnTo>
                  <a:lnTo>
                    <a:pt x="0" y="105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67755" y="2001323"/>
            <a:ext cx="4179531" cy="6098867"/>
            <a:chOff x="0" y="0"/>
            <a:chExt cx="1185243" cy="1729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5243" cy="1729534"/>
            </a:xfrm>
            <a:custGeom>
              <a:avLst/>
              <a:gdLst/>
              <a:ahLst/>
              <a:cxnLst/>
              <a:rect l="l" t="t" r="r" b="b"/>
              <a:pathLst>
                <a:path w="1185243" h="1729534">
                  <a:moveTo>
                    <a:pt x="0" y="0"/>
                  </a:moveTo>
                  <a:lnTo>
                    <a:pt x="1185243" y="0"/>
                  </a:lnTo>
                  <a:lnTo>
                    <a:pt x="1185243" y="1729534"/>
                  </a:lnTo>
                  <a:lnTo>
                    <a:pt x="0" y="1729534"/>
                  </a:lnTo>
                  <a:close/>
                </a:path>
              </a:pathLst>
            </a:custGeom>
            <a:solidFill>
              <a:srgbClr val="007A7D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85243" cy="1777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639800" y="1982990"/>
            <a:ext cx="4179531" cy="6098867"/>
            <a:chOff x="0" y="0"/>
            <a:chExt cx="1185243" cy="17295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85243" cy="1729534"/>
            </a:xfrm>
            <a:custGeom>
              <a:avLst/>
              <a:gdLst/>
              <a:ahLst/>
              <a:cxnLst/>
              <a:rect l="l" t="t" r="r" b="b"/>
              <a:pathLst>
                <a:path w="1185243" h="1729534">
                  <a:moveTo>
                    <a:pt x="0" y="0"/>
                  </a:moveTo>
                  <a:lnTo>
                    <a:pt x="1185243" y="0"/>
                  </a:lnTo>
                  <a:lnTo>
                    <a:pt x="1185243" y="1729534"/>
                  </a:lnTo>
                  <a:lnTo>
                    <a:pt x="0" y="1729534"/>
                  </a:lnTo>
                  <a:close/>
                </a:path>
              </a:pathLst>
            </a:custGeom>
            <a:solidFill>
              <a:srgbClr val="007A7D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185243" cy="1777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1780" y="2001323"/>
            <a:ext cx="7801780" cy="6135534"/>
            <a:chOff x="0" y="0"/>
            <a:chExt cx="2167850" cy="16159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7850" cy="1615943"/>
            </a:xfrm>
            <a:custGeom>
              <a:avLst/>
              <a:gdLst/>
              <a:ahLst/>
              <a:cxnLst/>
              <a:rect l="l" t="t" r="r" b="b"/>
              <a:pathLst>
                <a:path w="2167850" h="1615943">
                  <a:moveTo>
                    <a:pt x="0" y="0"/>
                  </a:moveTo>
                  <a:lnTo>
                    <a:pt x="2167850" y="0"/>
                  </a:lnTo>
                  <a:lnTo>
                    <a:pt x="2167850" y="1615943"/>
                  </a:lnTo>
                  <a:lnTo>
                    <a:pt x="0" y="1615943"/>
                  </a:lnTo>
                  <a:close/>
                </a:path>
              </a:pathLst>
            </a:custGeom>
            <a:solidFill>
              <a:srgbClr val="FF8844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67850" cy="1663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90765" y="2596585"/>
            <a:ext cx="5739515" cy="441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2"/>
              </a:lnSpc>
            </a:pP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Participanti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Cursul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Erasmus+ </a:t>
            </a:r>
          </a:p>
          <a:p>
            <a:pPr algn="l">
              <a:lnSpc>
                <a:spcPts val="4992"/>
              </a:lnSpc>
            </a:pP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Tehnici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metode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nonformale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predare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invatare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evaluare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vor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primi</a:t>
            </a:r>
            <a:r>
              <a:rPr lang="en-US" sz="4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</p:txBody>
      </p:sp>
      <p:sp>
        <p:nvSpPr>
          <p:cNvPr id="12" name="Freeform 12"/>
          <p:cNvSpPr/>
          <p:nvPr/>
        </p:nvSpPr>
        <p:spPr>
          <a:xfrm flipV="1">
            <a:off x="-320211" y="6307548"/>
            <a:ext cx="1810976" cy="1810976"/>
          </a:xfrm>
          <a:custGeom>
            <a:avLst/>
            <a:gdLst/>
            <a:ahLst/>
            <a:cxnLst/>
            <a:rect l="l" t="t" r="r" b="b"/>
            <a:pathLst>
              <a:path w="1810976" h="1810976">
                <a:moveTo>
                  <a:pt x="0" y="1810975"/>
                </a:moveTo>
                <a:lnTo>
                  <a:pt x="1810976" y="1810975"/>
                </a:lnTo>
                <a:lnTo>
                  <a:pt x="1810976" y="0"/>
                </a:lnTo>
                <a:lnTo>
                  <a:pt x="0" y="0"/>
                </a:lnTo>
                <a:lnTo>
                  <a:pt x="0" y="181097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13" name="Freeform 13"/>
          <p:cNvSpPr/>
          <p:nvPr/>
        </p:nvSpPr>
        <p:spPr>
          <a:xfrm>
            <a:off x="9176083" y="2292867"/>
            <a:ext cx="3592908" cy="2581112"/>
          </a:xfrm>
          <a:custGeom>
            <a:avLst/>
            <a:gdLst/>
            <a:ahLst/>
            <a:cxnLst/>
            <a:rect l="l" t="t" r="r" b="b"/>
            <a:pathLst>
              <a:path w="3592908" h="2581112">
                <a:moveTo>
                  <a:pt x="0" y="0"/>
                </a:moveTo>
                <a:lnTo>
                  <a:pt x="3592907" y="0"/>
                </a:lnTo>
                <a:lnTo>
                  <a:pt x="3592907" y="2581112"/>
                </a:lnTo>
                <a:lnTo>
                  <a:pt x="0" y="2581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14" name="Freeform 14"/>
          <p:cNvSpPr/>
          <p:nvPr/>
        </p:nvSpPr>
        <p:spPr>
          <a:xfrm>
            <a:off x="13933111" y="2266799"/>
            <a:ext cx="3592908" cy="2581112"/>
          </a:xfrm>
          <a:custGeom>
            <a:avLst/>
            <a:gdLst/>
            <a:ahLst/>
            <a:cxnLst/>
            <a:rect l="l" t="t" r="r" b="b"/>
            <a:pathLst>
              <a:path w="3592908" h="2581112">
                <a:moveTo>
                  <a:pt x="0" y="0"/>
                </a:moveTo>
                <a:lnTo>
                  <a:pt x="3592908" y="0"/>
                </a:lnTo>
                <a:lnTo>
                  <a:pt x="3592908" y="2581112"/>
                </a:lnTo>
                <a:lnTo>
                  <a:pt x="0" y="2581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15" name="TextBox 15"/>
          <p:cNvSpPr txBox="1"/>
          <p:nvPr/>
        </p:nvSpPr>
        <p:spPr>
          <a:xfrm>
            <a:off x="9028866" y="5482862"/>
            <a:ext cx="3333114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3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CERTIFICAT EUROPASS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063859" y="5475127"/>
            <a:ext cx="3331411" cy="118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3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CERTIFICAT DE PARTICIPARE</a:t>
            </a:r>
          </a:p>
          <a:p>
            <a:pPr algn="ctr">
              <a:lnSpc>
                <a:spcPts val="3120"/>
              </a:lnSpc>
            </a:pPr>
            <a:endParaRPr lang="en-US" sz="3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57541" y="8709073"/>
            <a:ext cx="1677291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2024-1-1RO01-KA121-SCH-000211095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BC90BD4C-9535-28D0-8BD5-32B28DD2C3C6}"/>
              </a:ext>
            </a:extLst>
          </p:cNvPr>
          <p:cNvGrpSpPr/>
          <p:nvPr/>
        </p:nvGrpSpPr>
        <p:grpSpPr>
          <a:xfrm>
            <a:off x="12192000" y="74634"/>
            <a:ext cx="5457781" cy="796413"/>
            <a:chOff x="0" y="0"/>
            <a:chExt cx="7277041" cy="1061883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933ADD0-B937-328D-EB43-DF9952323ED7}"/>
                </a:ext>
              </a:extLst>
            </p:cNvPr>
            <p:cNvSpPr/>
            <p:nvPr/>
          </p:nvSpPr>
          <p:spPr>
            <a:xfrm>
              <a:off x="0" y="125710"/>
              <a:ext cx="3228184" cy="936173"/>
            </a:xfrm>
            <a:custGeom>
              <a:avLst/>
              <a:gdLst/>
              <a:ahLst/>
              <a:cxnLst/>
              <a:rect l="l" t="t" r="r" b="b"/>
              <a:pathLst>
                <a:path w="3228184" h="936173">
                  <a:moveTo>
                    <a:pt x="0" y="0"/>
                  </a:moveTo>
                  <a:lnTo>
                    <a:pt x="3228184" y="0"/>
                  </a:lnTo>
                  <a:lnTo>
                    <a:pt x="3228184" y="936173"/>
                  </a:lnTo>
                  <a:lnTo>
                    <a:pt x="0" y="93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F6EA3B7-7957-AEFB-C35C-89C6ADA6D11F}"/>
                </a:ext>
              </a:extLst>
            </p:cNvPr>
            <p:cNvSpPr/>
            <p:nvPr/>
          </p:nvSpPr>
          <p:spPr>
            <a:xfrm>
              <a:off x="3595495" y="0"/>
              <a:ext cx="3681546" cy="1055377"/>
            </a:xfrm>
            <a:custGeom>
              <a:avLst/>
              <a:gdLst/>
              <a:ahLst/>
              <a:cxnLst/>
              <a:rect l="l" t="t" r="r" b="b"/>
              <a:pathLst>
                <a:path w="3681546" h="1055377">
                  <a:moveTo>
                    <a:pt x="0" y="0"/>
                  </a:moveTo>
                  <a:lnTo>
                    <a:pt x="3681546" y="0"/>
                  </a:lnTo>
                  <a:lnTo>
                    <a:pt x="3681546" y="1055377"/>
                  </a:lnTo>
                  <a:lnTo>
                    <a:pt x="0" y="105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245536" y="-144661"/>
            <a:ext cx="13042464" cy="104316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-3502770" y="8094110"/>
            <a:ext cx="5612554" cy="561255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52450" cap="sq">
              <a:solidFill>
                <a:srgbClr val="FFA16B"/>
              </a:solidFill>
              <a:prstDash val="solid"/>
              <a:miter/>
            </a:ln>
          </p:spPr>
          <p:txBody>
            <a:bodyPr/>
            <a:lstStyle/>
            <a:p>
              <a:endParaRPr lang="en-R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25410" y="1470248"/>
            <a:ext cx="15740245" cy="133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Proiect Erasmus+</a:t>
            </a:r>
          </a:p>
          <a:p>
            <a:pPr algn="l">
              <a:lnSpc>
                <a:spcPts val="52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2024-1-1RO01-KA121-SCH-000211095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25410" y="3252279"/>
            <a:ext cx="7681766" cy="5809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2"/>
              </a:lnSpc>
            </a:pPr>
            <a:r>
              <a:rPr lang="en-US" sz="298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Transport </a:t>
            </a:r>
          </a:p>
          <a:p>
            <a:pPr algn="l">
              <a:lnSpc>
                <a:spcPts val="4172"/>
              </a:lnSpc>
            </a:pPr>
            <a:endParaRPr lang="en-US" sz="298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172"/>
              </a:lnSpc>
            </a:pPr>
            <a:r>
              <a:rPr lang="en-US" sz="298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08.03.2025</a:t>
            </a:r>
          </a:p>
          <a:p>
            <a:pPr algn="l">
              <a:lnSpc>
                <a:spcPts val="4172"/>
              </a:lnSpc>
            </a:pPr>
            <a:r>
              <a:rPr lang="en-US" sz="298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Plecare     06:15  Bucuresti H. Coanda</a:t>
            </a:r>
          </a:p>
          <a:p>
            <a:pPr algn="l">
              <a:lnSpc>
                <a:spcPts val="4172"/>
              </a:lnSpc>
            </a:pPr>
            <a:r>
              <a:rPr lang="en-US" sz="298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Sosire        08:05 Nisa Côte d'Azur</a:t>
            </a:r>
          </a:p>
          <a:p>
            <a:pPr algn="l">
              <a:lnSpc>
                <a:spcPts val="4172"/>
              </a:lnSpc>
            </a:pPr>
            <a:endParaRPr lang="en-US" sz="298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172"/>
              </a:lnSpc>
            </a:pPr>
            <a:r>
              <a:rPr lang="en-US" sz="298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15.03.2025</a:t>
            </a:r>
          </a:p>
          <a:p>
            <a:pPr algn="l">
              <a:lnSpc>
                <a:spcPts val="4172"/>
              </a:lnSpc>
            </a:pPr>
            <a:r>
              <a:rPr lang="en-US" sz="298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Plecare 08:40 Nisa Côte d'Azur</a:t>
            </a:r>
          </a:p>
          <a:p>
            <a:pPr algn="l">
              <a:lnSpc>
                <a:spcPts val="4172"/>
              </a:lnSpc>
            </a:pPr>
            <a:r>
              <a:rPr lang="en-US" sz="298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Sosire  12:10 Bucuresti H. Coanda</a:t>
            </a:r>
          </a:p>
          <a:p>
            <a:pPr algn="l">
              <a:lnSpc>
                <a:spcPts val="4172"/>
              </a:lnSpc>
            </a:pPr>
            <a:endParaRPr lang="en-US" sz="298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172"/>
              </a:lnSpc>
            </a:pPr>
            <a:r>
              <a:rPr lang="en-US" sz="298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Transfer asigurat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70915" y="3252279"/>
            <a:ext cx="5726255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A7D">
                <a:alpha val="100000"/>
              </a:srgbClr>
            </a:gs>
            <a:gs pos="100000">
              <a:srgbClr val="007A7D">
                <a:alpha val="63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477024" y="0"/>
            <a:ext cx="1810976" cy="1810976"/>
          </a:xfrm>
          <a:custGeom>
            <a:avLst/>
            <a:gdLst/>
            <a:ahLst/>
            <a:cxnLst/>
            <a:rect l="l" t="t" r="r" b="b"/>
            <a:pathLst>
              <a:path w="1810976" h="1810976">
                <a:moveTo>
                  <a:pt x="1810976" y="0"/>
                </a:moveTo>
                <a:lnTo>
                  <a:pt x="0" y="0"/>
                </a:lnTo>
                <a:lnTo>
                  <a:pt x="0" y="1810976"/>
                </a:lnTo>
                <a:lnTo>
                  <a:pt x="1810976" y="1810976"/>
                </a:lnTo>
                <a:lnTo>
                  <a:pt x="18109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3" name="Freeform 3"/>
          <p:cNvSpPr/>
          <p:nvPr/>
        </p:nvSpPr>
        <p:spPr>
          <a:xfrm>
            <a:off x="10557810" y="3013680"/>
            <a:ext cx="6963466" cy="5234206"/>
          </a:xfrm>
          <a:custGeom>
            <a:avLst/>
            <a:gdLst/>
            <a:ahLst/>
            <a:cxnLst/>
            <a:rect l="l" t="t" r="r" b="b"/>
            <a:pathLst>
              <a:path w="6963466" h="5234206">
                <a:moveTo>
                  <a:pt x="0" y="0"/>
                </a:moveTo>
                <a:lnTo>
                  <a:pt x="6963467" y="0"/>
                </a:lnTo>
                <a:lnTo>
                  <a:pt x="6963467" y="5234205"/>
                </a:lnTo>
                <a:lnTo>
                  <a:pt x="0" y="5234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4" name="TextBox 4"/>
          <p:cNvSpPr txBox="1"/>
          <p:nvPr/>
        </p:nvSpPr>
        <p:spPr>
          <a:xfrm>
            <a:off x="1028700" y="1991965"/>
            <a:ext cx="10614025" cy="263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Curs Erasmus+ </a:t>
            </a:r>
          </a:p>
          <a:p>
            <a:pPr algn="l">
              <a:lnSpc>
                <a:spcPts val="4159"/>
              </a:lnSpc>
            </a:pPr>
            <a:r>
              <a:rPr lang="en-US" sz="3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Tehnici si metode nonformale de predare, invatare, evaluare</a:t>
            </a:r>
          </a:p>
          <a:p>
            <a:pPr algn="l">
              <a:lnSpc>
                <a:spcPts val="4159"/>
              </a:lnSpc>
            </a:pPr>
            <a:r>
              <a:rPr lang="en-US" sz="39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2024-1-1RO01-KA121-SCH-000211095</a:t>
            </a:r>
          </a:p>
          <a:p>
            <a:pPr algn="l">
              <a:lnSpc>
                <a:spcPts val="4159"/>
              </a:lnSpc>
            </a:pPr>
            <a:endParaRPr lang="en-US" sz="3999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4422807"/>
            <a:ext cx="9869401" cy="6381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1"/>
              </a:lnSpc>
            </a:pPr>
            <a:r>
              <a:rPr lang="en-US" sz="300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Destinatie: </a:t>
            </a:r>
          </a:p>
          <a:p>
            <a:pPr algn="just">
              <a:lnSpc>
                <a:spcPts val="4211"/>
              </a:lnSpc>
            </a:pPr>
            <a:r>
              <a:rPr lang="en-US" sz="300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Nisa, Franta</a:t>
            </a:r>
          </a:p>
          <a:p>
            <a:pPr algn="just">
              <a:lnSpc>
                <a:spcPts val="4211"/>
              </a:lnSpc>
            </a:pPr>
            <a:r>
              <a:rPr lang="en-US" sz="300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Perioada:</a:t>
            </a:r>
          </a:p>
          <a:p>
            <a:pPr algn="just">
              <a:lnSpc>
                <a:spcPts val="4211"/>
              </a:lnSpc>
            </a:pPr>
            <a:r>
              <a:rPr lang="en-US" sz="300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09-14 Martie 2025</a:t>
            </a:r>
          </a:p>
          <a:p>
            <a:pPr algn="just">
              <a:lnSpc>
                <a:spcPts val="4211"/>
              </a:lnSpc>
            </a:pPr>
            <a:endParaRPr lang="en-US" sz="3008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4211"/>
              </a:lnSpc>
            </a:pPr>
            <a:r>
              <a:rPr lang="en-US" sz="300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Partener de proiect :</a:t>
            </a:r>
          </a:p>
          <a:p>
            <a:pPr algn="just">
              <a:lnSpc>
                <a:spcPts val="4211"/>
              </a:lnSpc>
            </a:pPr>
            <a:r>
              <a:rPr lang="en-US" sz="300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 ROOT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Dinan, France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122 Rue Saint Malo </a:t>
            </a:r>
          </a:p>
          <a:p>
            <a:pPr algn="just">
              <a:lnSpc>
                <a:spcPts val="4211"/>
              </a:lnSpc>
            </a:pPr>
            <a:r>
              <a:rPr lang="en-US" sz="300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enroot.dinan@gmail.com</a:t>
            </a:r>
          </a:p>
          <a:p>
            <a:pPr algn="just">
              <a:lnSpc>
                <a:spcPts val="4211"/>
              </a:lnSpc>
            </a:pPr>
            <a:endParaRPr lang="en-US" sz="30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11"/>
              </a:lnSpc>
              <a:spcBef>
                <a:spcPct val="0"/>
              </a:spcBef>
            </a:pPr>
            <a:endParaRPr lang="en-US" sz="3008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203443" y="0"/>
            <a:ext cx="11090222" cy="1618312"/>
            <a:chOff x="0" y="0"/>
            <a:chExt cx="14786962" cy="2157749"/>
          </a:xfrm>
        </p:grpSpPr>
        <p:sp>
          <p:nvSpPr>
            <p:cNvPr id="7" name="Freeform 7"/>
            <p:cNvSpPr/>
            <p:nvPr/>
          </p:nvSpPr>
          <p:spPr>
            <a:xfrm>
              <a:off x="0" y="255443"/>
              <a:ext cx="6559678" cy="1902306"/>
            </a:xfrm>
            <a:custGeom>
              <a:avLst/>
              <a:gdLst/>
              <a:ahLst/>
              <a:cxnLst/>
              <a:rect l="l" t="t" r="r" b="b"/>
              <a:pathLst>
                <a:path w="6559678" h="1902306">
                  <a:moveTo>
                    <a:pt x="0" y="0"/>
                  </a:moveTo>
                  <a:lnTo>
                    <a:pt x="6559678" y="0"/>
                  </a:lnTo>
                  <a:lnTo>
                    <a:pt x="6559678" y="1902306"/>
                  </a:lnTo>
                  <a:lnTo>
                    <a:pt x="0" y="1902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8" name="Freeform 8"/>
            <p:cNvSpPr/>
            <p:nvPr/>
          </p:nvSpPr>
          <p:spPr>
            <a:xfrm>
              <a:off x="7306053" y="0"/>
              <a:ext cx="7480910" cy="2144527"/>
            </a:xfrm>
            <a:custGeom>
              <a:avLst/>
              <a:gdLst/>
              <a:ahLst/>
              <a:cxnLst/>
              <a:rect l="l" t="t" r="r" b="b"/>
              <a:pathLst>
                <a:path w="7480910" h="2144527">
                  <a:moveTo>
                    <a:pt x="0" y="0"/>
                  </a:moveTo>
                  <a:lnTo>
                    <a:pt x="7480909" y="0"/>
                  </a:lnTo>
                  <a:lnTo>
                    <a:pt x="7480909" y="2144527"/>
                  </a:lnTo>
                  <a:lnTo>
                    <a:pt x="0" y="214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A7D">
                <a:alpha val="100000"/>
              </a:srgbClr>
            </a:gs>
            <a:gs pos="100000">
              <a:srgbClr val="007A7D">
                <a:alpha val="63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8006" y="8695366"/>
            <a:ext cx="3893730" cy="38937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52450" cap="sq">
              <a:solidFill>
                <a:srgbClr val="FFA16B"/>
              </a:solidFill>
              <a:prstDash val="solid"/>
              <a:miter/>
            </a:ln>
          </p:spPr>
          <p:txBody>
            <a:bodyPr/>
            <a:lstStyle/>
            <a:p>
              <a:endParaRPr lang="en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485337"/>
            <a:ext cx="8266219" cy="9782507"/>
          </a:xfrm>
          <a:custGeom>
            <a:avLst/>
            <a:gdLst/>
            <a:ahLst/>
            <a:cxnLst/>
            <a:rect l="l" t="t" r="r" b="b"/>
            <a:pathLst>
              <a:path w="8266219" h="9782507">
                <a:moveTo>
                  <a:pt x="0" y="0"/>
                </a:moveTo>
                <a:lnTo>
                  <a:pt x="8266219" y="0"/>
                </a:lnTo>
                <a:lnTo>
                  <a:pt x="8266219" y="9782507"/>
                </a:lnTo>
                <a:lnTo>
                  <a:pt x="0" y="978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6" name="TextBox 6"/>
          <p:cNvSpPr txBox="1"/>
          <p:nvPr/>
        </p:nvSpPr>
        <p:spPr>
          <a:xfrm>
            <a:off x="897712" y="690952"/>
            <a:ext cx="16492577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Curs Erasmus+ </a:t>
            </a:r>
          </a:p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Tehnici si metode nonformale de predare, invatare, evaluare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66219" y="1767652"/>
            <a:ext cx="9742993" cy="8786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Day 1-  09.03.2025</a:t>
            </a:r>
          </a:p>
          <a:p>
            <a:pPr algn="just">
              <a:lnSpc>
                <a:spcPts val="4059"/>
              </a:lnSpc>
            </a:pPr>
            <a:endParaRPr lang="en-US" sz="3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09:00-10:30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Prezentarea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programului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Erasmus+, 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Obiectivele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mobilitatilor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pentru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educatie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scolara</a:t>
            </a:r>
            <a:endParaRPr lang="en-US" sz="28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10:30-10.45 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Pauza</a:t>
            </a:r>
            <a:endParaRPr lang="en-US" sz="28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10:45-12:00 Intercultural Learning in practice –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Invatarea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nonformala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informala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</a:p>
          <a:p>
            <a:pPr algn="just">
              <a:lnSpc>
                <a:spcPts val="4059"/>
              </a:lnSpc>
            </a:pP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Educatie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scolara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Invatare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pe tot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parcursul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vietii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– LLL – Lifelong  learning</a:t>
            </a:r>
          </a:p>
          <a:p>
            <a:pPr algn="just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12:00-12:15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Pauza</a:t>
            </a:r>
            <a:endParaRPr lang="en-US" sz="28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12:15-13:30 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Tipuri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invatare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educatie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complementaritate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</a:p>
          <a:p>
            <a:pPr algn="just">
              <a:lnSpc>
                <a:spcPts val="4059"/>
              </a:lnSpc>
            </a:pP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Rolul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educatiei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formale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metodele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nonformale</a:t>
            </a:r>
            <a:endParaRPr lang="en-US" sz="28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13:30-14:45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Pranz</a:t>
            </a:r>
            <a:endParaRPr lang="en-US" sz="28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059"/>
              </a:lnSpc>
            </a:pP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14:45-16:15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Lucrul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grupuri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mici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mari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studiu</a:t>
            </a:r>
            <a:r>
              <a:rPr lang="en-US" sz="2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individual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8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830219" y="0"/>
            <a:ext cx="5457781" cy="796413"/>
            <a:chOff x="0" y="0"/>
            <a:chExt cx="7277041" cy="1061883"/>
          </a:xfrm>
        </p:grpSpPr>
        <p:sp>
          <p:nvSpPr>
            <p:cNvPr id="9" name="Freeform 9"/>
            <p:cNvSpPr/>
            <p:nvPr/>
          </p:nvSpPr>
          <p:spPr>
            <a:xfrm>
              <a:off x="0" y="125710"/>
              <a:ext cx="3228184" cy="936173"/>
            </a:xfrm>
            <a:custGeom>
              <a:avLst/>
              <a:gdLst/>
              <a:ahLst/>
              <a:cxnLst/>
              <a:rect l="l" t="t" r="r" b="b"/>
              <a:pathLst>
                <a:path w="3228184" h="936173">
                  <a:moveTo>
                    <a:pt x="0" y="0"/>
                  </a:moveTo>
                  <a:lnTo>
                    <a:pt x="3228184" y="0"/>
                  </a:lnTo>
                  <a:lnTo>
                    <a:pt x="3228184" y="936173"/>
                  </a:lnTo>
                  <a:lnTo>
                    <a:pt x="0" y="93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95495" y="0"/>
              <a:ext cx="3681546" cy="1055377"/>
            </a:xfrm>
            <a:custGeom>
              <a:avLst/>
              <a:gdLst/>
              <a:ahLst/>
              <a:cxnLst/>
              <a:rect l="l" t="t" r="r" b="b"/>
              <a:pathLst>
                <a:path w="3681546" h="1055377">
                  <a:moveTo>
                    <a:pt x="0" y="0"/>
                  </a:moveTo>
                  <a:lnTo>
                    <a:pt x="3681546" y="0"/>
                  </a:lnTo>
                  <a:lnTo>
                    <a:pt x="3681546" y="1055377"/>
                  </a:lnTo>
                  <a:lnTo>
                    <a:pt x="0" y="105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A7D">
                <a:alpha val="100000"/>
              </a:srgbClr>
            </a:gs>
            <a:gs pos="100000">
              <a:srgbClr val="007A7D">
                <a:alpha val="63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8006" y="8695366"/>
            <a:ext cx="3893730" cy="38937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52450" cap="sq">
              <a:solidFill>
                <a:srgbClr val="FFA16B"/>
              </a:solidFill>
              <a:prstDash val="solid"/>
              <a:miter/>
            </a:ln>
          </p:spPr>
          <p:txBody>
            <a:bodyPr/>
            <a:lstStyle/>
            <a:p>
              <a:endParaRPr lang="en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485337"/>
            <a:ext cx="8266219" cy="9782507"/>
          </a:xfrm>
          <a:custGeom>
            <a:avLst/>
            <a:gdLst/>
            <a:ahLst/>
            <a:cxnLst/>
            <a:rect l="l" t="t" r="r" b="b"/>
            <a:pathLst>
              <a:path w="8266219" h="9782507">
                <a:moveTo>
                  <a:pt x="0" y="0"/>
                </a:moveTo>
                <a:lnTo>
                  <a:pt x="8266219" y="0"/>
                </a:lnTo>
                <a:lnTo>
                  <a:pt x="8266219" y="9782507"/>
                </a:lnTo>
                <a:lnTo>
                  <a:pt x="0" y="978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6" name="TextBox 6"/>
          <p:cNvSpPr txBox="1"/>
          <p:nvPr/>
        </p:nvSpPr>
        <p:spPr>
          <a:xfrm>
            <a:off x="897712" y="690952"/>
            <a:ext cx="16492577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Curs Erasmus+ </a:t>
            </a:r>
          </a:p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Tehnici si metode nonformale de predare, invatare, evaluare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9955" y="2309341"/>
            <a:ext cx="9252826" cy="744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Day 2 -10.03.2025 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b="1" u="none" strike="noStrike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09:00-10:30 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Sistemul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invatamant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din Franta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10:30-10.45 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Pauza</a:t>
            </a:r>
            <a:endParaRPr lang="en-US" sz="3000" u="none" strike="noStrik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10:45-12:00 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Sistemul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educational </a:t>
            </a: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francez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paradigme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12:00-13:15 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Invatare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interculturala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ca </a:t>
            </a: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realitate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secolului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21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13:15-14:15 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Pranz</a:t>
            </a:r>
            <a:endParaRPr lang="en-US" sz="3000" u="none" strike="noStrik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14:30-16:00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Reflectie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individuala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3000" u="none" strike="noStrik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u="none" strike="noStrik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grup</a:t>
            </a:r>
            <a:endParaRPr lang="en-US" sz="3000" u="none" strike="noStrik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830219" y="0"/>
            <a:ext cx="5457781" cy="796413"/>
            <a:chOff x="0" y="0"/>
            <a:chExt cx="7277041" cy="1061883"/>
          </a:xfrm>
        </p:grpSpPr>
        <p:sp>
          <p:nvSpPr>
            <p:cNvPr id="9" name="Freeform 9"/>
            <p:cNvSpPr/>
            <p:nvPr/>
          </p:nvSpPr>
          <p:spPr>
            <a:xfrm>
              <a:off x="0" y="125710"/>
              <a:ext cx="3228184" cy="936173"/>
            </a:xfrm>
            <a:custGeom>
              <a:avLst/>
              <a:gdLst/>
              <a:ahLst/>
              <a:cxnLst/>
              <a:rect l="l" t="t" r="r" b="b"/>
              <a:pathLst>
                <a:path w="3228184" h="936173">
                  <a:moveTo>
                    <a:pt x="0" y="0"/>
                  </a:moveTo>
                  <a:lnTo>
                    <a:pt x="3228184" y="0"/>
                  </a:lnTo>
                  <a:lnTo>
                    <a:pt x="3228184" y="936173"/>
                  </a:lnTo>
                  <a:lnTo>
                    <a:pt x="0" y="93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95495" y="0"/>
              <a:ext cx="3681546" cy="1055377"/>
            </a:xfrm>
            <a:custGeom>
              <a:avLst/>
              <a:gdLst/>
              <a:ahLst/>
              <a:cxnLst/>
              <a:rect l="l" t="t" r="r" b="b"/>
              <a:pathLst>
                <a:path w="3681546" h="1055377">
                  <a:moveTo>
                    <a:pt x="0" y="0"/>
                  </a:moveTo>
                  <a:lnTo>
                    <a:pt x="3681546" y="0"/>
                  </a:lnTo>
                  <a:lnTo>
                    <a:pt x="3681546" y="1055377"/>
                  </a:lnTo>
                  <a:lnTo>
                    <a:pt x="0" y="105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A7D">
                <a:alpha val="100000"/>
              </a:srgbClr>
            </a:gs>
            <a:gs pos="100000">
              <a:srgbClr val="007A7D">
                <a:alpha val="63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8006" y="8695366"/>
            <a:ext cx="3893730" cy="38937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52450" cap="sq">
              <a:solidFill>
                <a:srgbClr val="FFA16B"/>
              </a:solidFill>
              <a:prstDash val="solid"/>
              <a:miter/>
            </a:ln>
          </p:spPr>
          <p:txBody>
            <a:bodyPr/>
            <a:lstStyle/>
            <a:p>
              <a:endParaRPr lang="en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485337"/>
            <a:ext cx="8266219" cy="9782507"/>
          </a:xfrm>
          <a:custGeom>
            <a:avLst/>
            <a:gdLst/>
            <a:ahLst/>
            <a:cxnLst/>
            <a:rect l="l" t="t" r="r" b="b"/>
            <a:pathLst>
              <a:path w="8266219" h="9782507">
                <a:moveTo>
                  <a:pt x="0" y="0"/>
                </a:moveTo>
                <a:lnTo>
                  <a:pt x="8266219" y="0"/>
                </a:lnTo>
                <a:lnTo>
                  <a:pt x="8266219" y="9782507"/>
                </a:lnTo>
                <a:lnTo>
                  <a:pt x="0" y="978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6" name="TextBox 6"/>
          <p:cNvSpPr txBox="1"/>
          <p:nvPr/>
        </p:nvSpPr>
        <p:spPr>
          <a:xfrm>
            <a:off x="897712" y="690952"/>
            <a:ext cx="16492577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Curs Erasmus+ </a:t>
            </a:r>
          </a:p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Tehnici si metode nonformale de predare, invatare, evaluare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9955" y="2309341"/>
            <a:ext cx="9252826" cy="638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Day 3- 11.03.2025 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09:00-10:30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Invatarea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experientiala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10:30-10.45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Pauza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10:45-12:15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Invatare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experientiala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II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12:00-12:15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Pauza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12:15 – 13:30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Modelul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competente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ASK –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Europass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13:30-14:30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Pranz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14:45-16:15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Stiluri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invatare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rolul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lor in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procesul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predare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invatare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evaluare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830219" y="0"/>
            <a:ext cx="5457781" cy="796413"/>
            <a:chOff x="0" y="0"/>
            <a:chExt cx="7277041" cy="1061883"/>
          </a:xfrm>
        </p:grpSpPr>
        <p:sp>
          <p:nvSpPr>
            <p:cNvPr id="9" name="Freeform 9"/>
            <p:cNvSpPr/>
            <p:nvPr/>
          </p:nvSpPr>
          <p:spPr>
            <a:xfrm>
              <a:off x="0" y="125710"/>
              <a:ext cx="3228184" cy="936173"/>
            </a:xfrm>
            <a:custGeom>
              <a:avLst/>
              <a:gdLst/>
              <a:ahLst/>
              <a:cxnLst/>
              <a:rect l="l" t="t" r="r" b="b"/>
              <a:pathLst>
                <a:path w="3228184" h="936173">
                  <a:moveTo>
                    <a:pt x="0" y="0"/>
                  </a:moveTo>
                  <a:lnTo>
                    <a:pt x="3228184" y="0"/>
                  </a:lnTo>
                  <a:lnTo>
                    <a:pt x="3228184" y="936173"/>
                  </a:lnTo>
                  <a:lnTo>
                    <a:pt x="0" y="93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95495" y="0"/>
              <a:ext cx="3681546" cy="1055377"/>
            </a:xfrm>
            <a:custGeom>
              <a:avLst/>
              <a:gdLst/>
              <a:ahLst/>
              <a:cxnLst/>
              <a:rect l="l" t="t" r="r" b="b"/>
              <a:pathLst>
                <a:path w="3681546" h="1055377">
                  <a:moveTo>
                    <a:pt x="0" y="0"/>
                  </a:moveTo>
                  <a:lnTo>
                    <a:pt x="3681546" y="0"/>
                  </a:lnTo>
                  <a:lnTo>
                    <a:pt x="3681546" y="1055377"/>
                  </a:lnTo>
                  <a:lnTo>
                    <a:pt x="0" y="105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A7D">
                <a:alpha val="100000"/>
              </a:srgbClr>
            </a:gs>
            <a:gs pos="100000">
              <a:srgbClr val="007A7D">
                <a:alpha val="63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8006" y="8695366"/>
            <a:ext cx="3893730" cy="38937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52450" cap="sq">
              <a:solidFill>
                <a:srgbClr val="FFA16B"/>
              </a:solidFill>
              <a:prstDash val="solid"/>
              <a:miter/>
            </a:ln>
          </p:spPr>
          <p:txBody>
            <a:bodyPr/>
            <a:lstStyle/>
            <a:p>
              <a:endParaRPr lang="en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485337"/>
            <a:ext cx="8266219" cy="9782507"/>
          </a:xfrm>
          <a:custGeom>
            <a:avLst/>
            <a:gdLst/>
            <a:ahLst/>
            <a:cxnLst/>
            <a:rect l="l" t="t" r="r" b="b"/>
            <a:pathLst>
              <a:path w="8266219" h="9782507">
                <a:moveTo>
                  <a:pt x="0" y="0"/>
                </a:moveTo>
                <a:lnTo>
                  <a:pt x="8266219" y="0"/>
                </a:lnTo>
                <a:lnTo>
                  <a:pt x="8266219" y="9782507"/>
                </a:lnTo>
                <a:lnTo>
                  <a:pt x="0" y="978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6" name="TextBox 6"/>
          <p:cNvSpPr txBox="1"/>
          <p:nvPr/>
        </p:nvSpPr>
        <p:spPr>
          <a:xfrm>
            <a:off x="897712" y="690952"/>
            <a:ext cx="16492577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Curs Erasmus+ </a:t>
            </a:r>
          </a:p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Tehnici si metode nonformale de predare, invatare, evaluare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9955" y="2309341"/>
            <a:ext cx="8169968" cy="691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Day 4 -12.03.2025 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09:00-10:30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Cursa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competentelor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cheie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10:30-10.45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Pauza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10:45-12:00 Feedback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evaluativ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prescriptiv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descriptiv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12:00-12:15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Pauza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12:15-13.30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Targul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metode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educatie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nonformala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13:30-14:30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Pranz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14:45-16:15 De la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teorie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practica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schimb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bune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practic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830219" y="0"/>
            <a:ext cx="5457781" cy="796413"/>
            <a:chOff x="0" y="0"/>
            <a:chExt cx="7277041" cy="1061883"/>
          </a:xfrm>
        </p:grpSpPr>
        <p:sp>
          <p:nvSpPr>
            <p:cNvPr id="9" name="Freeform 9"/>
            <p:cNvSpPr/>
            <p:nvPr/>
          </p:nvSpPr>
          <p:spPr>
            <a:xfrm>
              <a:off x="0" y="125710"/>
              <a:ext cx="3228184" cy="936173"/>
            </a:xfrm>
            <a:custGeom>
              <a:avLst/>
              <a:gdLst/>
              <a:ahLst/>
              <a:cxnLst/>
              <a:rect l="l" t="t" r="r" b="b"/>
              <a:pathLst>
                <a:path w="3228184" h="936173">
                  <a:moveTo>
                    <a:pt x="0" y="0"/>
                  </a:moveTo>
                  <a:lnTo>
                    <a:pt x="3228184" y="0"/>
                  </a:lnTo>
                  <a:lnTo>
                    <a:pt x="3228184" y="936173"/>
                  </a:lnTo>
                  <a:lnTo>
                    <a:pt x="0" y="93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95495" y="0"/>
              <a:ext cx="3681546" cy="1055377"/>
            </a:xfrm>
            <a:custGeom>
              <a:avLst/>
              <a:gdLst/>
              <a:ahLst/>
              <a:cxnLst/>
              <a:rect l="l" t="t" r="r" b="b"/>
              <a:pathLst>
                <a:path w="3681546" h="1055377">
                  <a:moveTo>
                    <a:pt x="0" y="0"/>
                  </a:moveTo>
                  <a:lnTo>
                    <a:pt x="3681546" y="0"/>
                  </a:lnTo>
                  <a:lnTo>
                    <a:pt x="3681546" y="1055377"/>
                  </a:lnTo>
                  <a:lnTo>
                    <a:pt x="0" y="105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A7D">
                <a:alpha val="100000"/>
              </a:srgbClr>
            </a:gs>
            <a:gs pos="100000">
              <a:srgbClr val="007A7D">
                <a:alpha val="63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8006" y="8695366"/>
            <a:ext cx="3893730" cy="38937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52450" cap="sq">
              <a:solidFill>
                <a:srgbClr val="FFA16B"/>
              </a:solidFill>
              <a:prstDash val="solid"/>
              <a:miter/>
            </a:ln>
          </p:spPr>
          <p:txBody>
            <a:bodyPr/>
            <a:lstStyle/>
            <a:p>
              <a:endParaRPr lang="en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485337"/>
            <a:ext cx="8266219" cy="9782507"/>
          </a:xfrm>
          <a:custGeom>
            <a:avLst/>
            <a:gdLst/>
            <a:ahLst/>
            <a:cxnLst/>
            <a:rect l="l" t="t" r="r" b="b"/>
            <a:pathLst>
              <a:path w="8266219" h="9782507">
                <a:moveTo>
                  <a:pt x="0" y="0"/>
                </a:moveTo>
                <a:lnTo>
                  <a:pt x="8266219" y="0"/>
                </a:lnTo>
                <a:lnTo>
                  <a:pt x="8266219" y="9782507"/>
                </a:lnTo>
                <a:lnTo>
                  <a:pt x="0" y="978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6" name="TextBox 6"/>
          <p:cNvSpPr txBox="1"/>
          <p:nvPr/>
        </p:nvSpPr>
        <p:spPr>
          <a:xfrm>
            <a:off x="897712" y="690952"/>
            <a:ext cx="16492577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Curs Erasmus+ </a:t>
            </a:r>
          </a:p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Tehnici si metode nonformale de predare, invatare, evaluare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9955" y="2286008"/>
            <a:ext cx="8920333" cy="527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Day 5 -13.03.2025 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09:00-10:30 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Transferabilitate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multiplicare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10:30-10.45 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Pauza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10:45-12:00 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Evaluare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Europass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12:00-12:15 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Pauza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12:15-13:30 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Diseminare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follow-up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13:30-14:30 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Pranz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14:45-16:15 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Evaluare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și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autoevaluare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3844"/>
              </a:lnSpc>
              <a:spcBef>
                <a:spcPct val="0"/>
              </a:spcBef>
            </a:pP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830219" y="0"/>
            <a:ext cx="5457781" cy="796413"/>
            <a:chOff x="0" y="0"/>
            <a:chExt cx="7277041" cy="1061883"/>
          </a:xfrm>
        </p:grpSpPr>
        <p:sp>
          <p:nvSpPr>
            <p:cNvPr id="9" name="Freeform 9"/>
            <p:cNvSpPr/>
            <p:nvPr/>
          </p:nvSpPr>
          <p:spPr>
            <a:xfrm>
              <a:off x="0" y="125710"/>
              <a:ext cx="3228184" cy="936173"/>
            </a:xfrm>
            <a:custGeom>
              <a:avLst/>
              <a:gdLst/>
              <a:ahLst/>
              <a:cxnLst/>
              <a:rect l="l" t="t" r="r" b="b"/>
              <a:pathLst>
                <a:path w="3228184" h="936173">
                  <a:moveTo>
                    <a:pt x="0" y="0"/>
                  </a:moveTo>
                  <a:lnTo>
                    <a:pt x="3228184" y="0"/>
                  </a:lnTo>
                  <a:lnTo>
                    <a:pt x="3228184" y="936173"/>
                  </a:lnTo>
                  <a:lnTo>
                    <a:pt x="0" y="93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95495" y="0"/>
              <a:ext cx="3681546" cy="1055377"/>
            </a:xfrm>
            <a:custGeom>
              <a:avLst/>
              <a:gdLst/>
              <a:ahLst/>
              <a:cxnLst/>
              <a:rect l="l" t="t" r="r" b="b"/>
              <a:pathLst>
                <a:path w="3681546" h="1055377">
                  <a:moveTo>
                    <a:pt x="0" y="0"/>
                  </a:moveTo>
                  <a:lnTo>
                    <a:pt x="3681546" y="0"/>
                  </a:lnTo>
                  <a:lnTo>
                    <a:pt x="3681546" y="1055377"/>
                  </a:lnTo>
                  <a:lnTo>
                    <a:pt x="0" y="105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A7D">
                <a:alpha val="100000"/>
              </a:srgbClr>
            </a:gs>
            <a:gs pos="100000">
              <a:srgbClr val="007A7D">
                <a:alpha val="635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8006" y="8695366"/>
            <a:ext cx="3893730" cy="38937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52450" cap="sq">
              <a:solidFill>
                <a:srgbClr val="FFA16B"/>
              </a:solidFill>
              <a:prstDash val="solid"/>
              <a:miter/>
            </a:ln>
          </p:spPr>
          <p:txBody>
            <a:bodyPr/>
            <a:lstStyle/>
            <a:p>
              <a:endParaRPr lang="en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485337"/>
            <a:ext cx="8266219" cy="9782507"/>
          </a:xfrm>
          <a:custGeom>
            <a:avLst/>
            <a:gdLst/>
            <a:ahLst/>
            <a:cxnLst/>
            <a:rect l="l" t="t" r="r" b="b"/>
            <a:pathLst>
              <a:path w="8266219" h="9782507">
                <a:moveTo>
                  <a:pt x="0" y="0"/>
                </a:moveTo>
                <a:lnTo>
                  <a:pt x="8266219" y="0"/>
                </a:lnTo>
                <a:lnTo>
                  <a:pt x="8266219" y="9782507"/>
                </a:lnTo>
                <a:lnTo>
                  <a:pt x="0" y="978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6" name="TextBox 6"/>
          <p:cNvSpPr txBox="1"/>
          <p:nvPr/>
        </p:nvSpPr>
        <p:spPr>
          <a:xfrm>
            <a:off x="897712" y="690952"/>
            <a:ext cx="16492577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Curs Erasmus+ </a:t>
            </a:r>
          </a:p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Tehnici si metode nonformale de predare, invatare, evaluare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9955" y="2286008"/>
            <a:ext cx="8920333" cy="473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Day 6 -14.03.2025 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09:00-13:30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Schimb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experienta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Asociatia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EN ROOT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13:30-14:30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Pranz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14:45-16:15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Vizita</a:t>
            </a:r>
            <a:r>
              <a:rPr lang="en-US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culturala</a:t>
            </a: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3844"/>
              </a:lnSpc>
              <a:spcBef>
                <a:spcPct val="0"/>
              </a:spcBef>
            </a:pPr>
            <a:endParaRPr lang="en-US"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830219" y="0"/>
            <a:ext cx="5457781" cy="796413"/>
            <a:chOff x="0" y="0"/>
            <a:chExt cx="7277041" cy="1061883"/>
          </a:xfrm>
        </p:grpSpPr>
        <p:sp>
          <p:nvSpPr>
            <p:cNvPr id="9" name="Freeform 9"/>
            <p:cNvSpPr/>
            <p:nvPr/>
          </p:nvSpPr>
          <p:spPr>
            <a:xfrm>
              <a:off x="0" y="125710"/>
              <a:ext cx="3228184" cy="936173"/>
            </a:xfrm>
            <a:custGeom>
              <a:avLst/>
              <a:gdLst/>
              <a:ahLst/>
              <a:cxnLst/>
              <a:rect l="l" t="t" r="r" b="b"/>
              <a:pathLst>
                <a:path w="3228184" h="936173">
                  <a:moveTo>
                    <a:pt x="0" y="0"/>
                  </a:moveTo>
                  <a:lnTo>
                    <a:pt x="3228184" y="0"/>
                  </a:lnTo>
                  <a:lnTo>
                    <a:pt x="3228184" y="936173"/>
                  </a:lnTo>
                  <a:lnTo>
                    <a:pt x="0" y="93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95495" y="0"/>
              <a:ext cx="3681546" cy="1055377"/>
            </a:xfrm>
            <a:custGeom>
              <a:avLst/>
              <a:gdLst/>
              <a:ahLst/>
              <a:cxnLst/>
              <a:rect l="l" t="t" r="r" b="b"/>
              <a:pathLst>
                <a:path w="3681546" h="1055377">
                  <a:moveTo>
                    <a:pt x="0" y="0"/>
                  </a:moveTo>
                  <a:lnTo>
                    <a:pt x="3681546" y="0"/>
                  </a:lnTo>
                  <a:lnTo>
                    <a:pt x="3681546" y="1055377"/>
                  </a:lnTo>
                  <a:lnTo>
                    <a:pt x="0" y="105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23442" y="8565860"/>
            <a:ext cx="9328651" cy="8694457"/>
            <a:chOff x="0" y="0"/>
            <a:chExt cx="2456929" cy="22898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929" cy="2289898"/>
            </a:xfrm>
            <a:custGeom>
              <a:avLst/>
              <a:gdLst/>
              <a:ahLst/>
              <a:cxnLst/>
              <a:rect l="l" t="t" r="r" b="b"/>
              <a:pathLst>
                <a:path w="2456929" h="2289898">
                  <a:moveTo>
                    <a:pt x="0" y="0"/>
                  </a:moveTo>
                  <a:lnTo>
                    <a:pt x="2456929" y="0"/>
                  </a:lnTo>
                  <a:lnTo>
                    <a:pt x="2456929" y="2289898"/>
                  </a:lnTo>
                  <a:lnTo>
                    <a:pt x="0" y="2289898"/>
                  </a:lnTo>
                  <a:close/>
                </a:path>
              </a:pathLst>
            </a:custGeom>
            <a:solidFill>
              <a:srgbClr val="FFA16B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456929" cy="2337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23442" y="-36272"/>
            <a:ext cx="9328651" cy="8694457"/>
            <a:chOff x="0" y="0"/>
            <a:chExt cx="2456929" cy="22898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6929" cy="2289898"/>
            </a:xfrm>
            <a:custGeom>
              <a:avLst/>
              <a:gdLst/>
              <a:ahLst/>
              <a:cxnLst/>
              <a:rect l="l" t="t" r="r" b="b"/>
              <a:pathLst>
                <a:path w="2456929" h="2289898">
                  <a:moveTo>
                    <a:pt x="0" y="0"/>
                  </a:moveTo>
                  <a:lnTo>
                    <a:pt x="2456929" y="0"/>
                  </a:lnTo>
                  <a:lnTo>
                    <a:pt x="2456929" y="2289898"/>
                  </a:lnTo>
                  <a:lnTo>
                    <a:pt x="0" y="2289898"/>
                  </a:lnTo>
                  <a:close/>
                </a:path>
              </a:pathLst>
            </a:custGeom>
            <a:solidFill>
              <a:srgbClr val="007A7D"/>
            </a:solidFill>
          </p:spPr>
          <p:txBody>
            <a:bodyPr/>
            <a:lstStyle/>
            <a:p>
              <a:endParaRPr lang="en-R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456929" cy="2337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763761" y="3532206"/>
            <a:ext cx="6009156" cy="0"/>
          </a:xfrm>
          <a:prstGeom prst="line">
            <a:avLst/>
          </a:prstGeom>
          <a:ln w="19050" cap="flat">
            <a:solidFill>
              <a:srgbClr val="194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RO"/>
          </a:p>
        </p:txBody>
      </p:sp>
      <p:sp>
        <p:nvSpPr>
          <p:cNvPr id="9" name="AutoShape 9"/>
          <p:cNvSpPr/>
          <p:nvPr/>
        </p:nvSpPr>
        <p:spPr>
          <a:xfrm>
            <a:off x="10743245" y="5377520"/>
            <a:ext cx="6009156" cy="0"/>
          </a:xfrm>
          <a:prstGeom prst="line">
            <a:avLst/>
          </a:prstGeom>
          <a:ln w="19050" cap="flat">
            <a:solidFill>
              <a:srgbClr val="194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RO"/>
          </a:p>
        </p:txBody>
      </p:sp>
      <p:sp>
        <p:nvSpPr>
          <p:cNvPr id="10" name="AutoShape 10"/>
          <p:cNvSpPr/>
          <p:nvPr/>
        </p:nvSpPr>
        <p:spPr>
          <a:xfrm>
            <a:off x="10722728" y="7222835"/>
            <a:ext cx="6009156" cy="0"/>
          </a:xfrm>
          <a:prstGeom prst="line">
            <a:avLst/>
          </a:prstGeom>
          <a:ln w="19050" cap="flat">
            <a:solidFill>
              <a:srgbClr val="1949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RO"/>
          </a:p>
        </p:txBody>
      </p:sp>
      <p:sp>
        <p:nvSpPr>
          <p:cNvPr id="11" name="Freeform 11"/>
          <p:cNvSpPr/>
          <p:nvPr/>
        </p:nvSpPr>
        <p:spPr>
          <a:xfrm>
            <a:off x="-524712" y="3532206"/>
            <a:ext cx="9948153" cy="8229600"/>
          </a:xfrm>
          <a:custGeom>
            <a:avLst/>
            <a:gdLst/>
            <a:ahLst/>
            <a:cxnLst/>
            <a:rect l="l" t="t" r="r" b="b"/>
            <a:pathLst>
              <a:path w="9948153" h="8229600">
                <a:moveTo>
                  <a:pt x="0" y="0"/>
                </a:moveTo>
                <a:lnTo>
                  <a:pt x="9948154" y="0"/>
                </a:lnTo>
                <a:lnTo>
                  <a:pt x="99481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t="-3263" b="-3263"/>
            </a:stretch>
          </a:blipFill>
        </p:spPr>
        <p:txBody>
          <a:bodyPr/>
          <a:lstStyle/>
          <a:p>
            <a:endParaRPr lang="en-RO"/>
          </a:p>
        </p:txBody>
      </p:sp>
      <p:sp>
        <p:nvSpPr>
          <p:cNvPr id="12" name="TextBox 12"/>
          <p:cNvSpPr txBox="1"/>
          <p:nvPr/>
        </p:nvSpPr>
        <p:spPr>
          <a:xfrm>
            <a:off x="10591086" y="1796184"/>
            <a:ext cx="614079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PREGATIREA PEDAGOGICA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Informarea participantilor privind programul Erasmus+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91086" y="3715789"/>
            <a:ext cx="6181831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PREGATIREA CULTURALA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Prezentarea aspectelor sociale ale tarii in care va avea loc mobilitatea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08205" y="2133052"/>
            <a:ext cx="6704275" cy="440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Inainte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plecarii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în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mobilitate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profesorii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participanti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vor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participa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la </a:t>
            </a: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întalniri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pentru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 </a:t>
            </a:r>
            <a:r>
              <a:rPr lang="en-US" sz="5000" b="1" dirty="0" err="1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asigura</a:t>
            </a:r>
            <a:r>
              <a:rPr lang="en-US" sz="5000" b="1" dirty="0">
                <a:solidFill>
                  <a:srgbClr val="FF884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91086" y="5856188"/>
            <a:ext cx="618183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PREGATIREA LINGVISTICA https://academy.europa.eu/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07335" y="9013825"/>
            <a:ext cx="716291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2024-1-1RO01-KA121-SCH-000211095</a:t>
            </a: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46B12AD8-0BA5-C190-3E9D-0CA7F3BDC8FD}"/>
              </a:ext>
            </a:extLst>
          </p:cNvPr>
          <p:cNvGrpSpPr/>
          <p:nvPr/>
        </p:nvGrpSpPr>
        <p:grpSpPr>
          <a:xfrm>
            <a:off x="1905000" y="161780"/>
            <a:ext cx="5457781" cy="796413"/>
            <a:chOff x="0" y="0"/>
            <a:chExt cx="7277041" cy="1061883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3A40F03-3EC7-6953-A74C-D3A13A2590C4}"/>
                </a:ext>
              </a:extLst>
            </p:cNvPr>
            <p:cNvSpPr/>
            <p:nvPr/>
          </p:nvSpPr>
          <p:spPr>
            <a:xfrm>
              <a:off x="0" y="125710"/>
              <a:ext cx="3228184" cy="936173"/>
            </a:xfrm>
            <a:custGeom>
              <a:avLst/>
              <a:gdLst/>
              <a:ahLst/>
              <a:cxnLst/>
              <a:rect l="l" t="t" r="r" b="b"/>
              <a:pathLst>
                <a:path w="3228184" h="936173">
                  <a:moveTo>
                    <a:pt x="0" y="0"/>
                  </a:moveTo>
                  <a:lnTo>
                    <a:pt x="3228184" y="0"/>
                  </a:lnTo>
                  <a:lnTo>
                    <a:pt x="3228184" y="936173"/>
                  </a:lnTo>
                  <a:lnTo>
                    <a:pt x="0" y="936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1369E75-565C-84B7-5DFB-F8B23962CD35}"/>
                </a:ext>
              </a:extLst>
            </p:cNvPr>
            <p:cNvSpPr/>
            <p:nvPr/>
          </p:nvSpPr>
          <p:spPr>
            <a:xfrm>
              <a:off x="3595495" y="0"/>
              <a:ext cx="3681546" cy="1055377"/>
            </a:xfrm>
            <a:custGeom>
              <a:avLst/>
              <a:gdLst/>
              <a:ahLst/>
              <a:cxnLst/>
              <a:rect l="l" t="t" r="r" b="b"/>
              <a:pathLst>
                <a:path w="3681546" h="1055377">
                  <a:moveTo>
                    <a:pt x="0" y="0"/>
                  </a:moveTo>
                  <a:lnTo>
                    <a:pt x="3681546" y="0"/>
                  </a:lnTo>
                  <a:lnTo>
                    <a:pt x="3681546" y="1055377"/>
                  </a:lnTo>
                  <a:lnTo>
                    <a:pt x="0" y="105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RO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524</Words>
  <Application>Microsoft Office PowerPoint</Application>
  <PresentationFormat>Custom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Montserrat</vt:lpstr>
      <vt:lpstr>Canva Sans Bold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Orange Modern Bold Gradient Employee Training Presentation</dc:title>
  <dc:creator>User</dc:creator>
  <cp:lastModifiedBy>User</cp:lastModifiedBy>
  <cp:revision>3</cp:revision>
  <dcterms:created xsi:type="dcterms:W3CDTF">2006-08-16T00:00:00Z</dcterms:created>
  <dcterms:modified xsi:type="dcterms:W3CDTF">2025-11-12T09:07:23Z</dcterms:modified>
  <dc:identifier>DAGfpVvpG-I</dc:identifier>
</cp:coreProperties>
</file>